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4"/>
  </p:sldMasterIdLst>
  <p:notesMasterIdLst>
    <p:notesMasterId r:id="rId52"/>
  </p:notesMasterIdLst>
  <p:handoutMasterIdLst>
    <p:handoutMasterId r:id="rId53"/>
  </p:handoutMasterIdLst>
  <p:sldIdLst>
    <p:sldId id="256" r:id="rId5"/>
    <p:sldId id="265" r:id="rId6"/>
    <p:sldId id="295" r:id="rId7"/>
    <p:sldId id="290" r:id="rId8"/>
    <p:sldId id="310" r:id="rId9"/>
    <p:sldId id="263" r:id="rId10"/>
    <p:sldId id="309" r:id="rId11"/>
    <p:sldId id="286" r:id="rId12"/>
    <p:sldId id="312" r:id="rId13"/>
    <p:sldId id="262" r:id="rId14"/>
    <p:sldId id="282" r:id="rId15"/>
    <p:sldId id="287" r:id="rId16"/>
    <p:sldId id="288" r:id="rId17"/>
    <p:sldId id="289" r:id="rId18"/>
    <p:sldId id="269" r:id="rId19"/>
    <p:sldId id="296" r:id="rId20"/>
    <p:sldId id="279" r:id="rId21"/>
    <p:sldId id="297" r:id="rId22"/>
    <p:sldId id="298" r:id="rId23"/>
    <p:sldId id="280" r:id="rId24"/>
    <p:sldId id="299" r:id="rId25"/>
    <p:sldId id="266" r:id="rId26"/>
    <p:sldId id="304" r:id="rId27"/>
    <p:sldId id="272" r:id="rId28"/>
    <p:sldId id="300" r:id="rId29"/>
    <p:sldId id="283" r:id="rId30"/>
    <p:sldId id="301" r:id="rId31"/>
    <p:sldId id="302" r:id="rId32"/>
    <p:sldId id="305" r:id="rId33"/>
    <p:sldId id="267" r:id="rId34"/>
    <p:sldId id="268" r:id="rId35"/>
    <p:sldId id="274" r:id="rId36"/>
    <p:sldId id="275" r:id="rId37"/>
    <p:sldId id="278" r:id="rId38"/>
    <p:sldId id="276" r:id="rId39"/>
    <p:sldId id="307" r:id="rId40"/>
    <p:sldId id="306" r:id="rId41"/>
    <p:sldId id="271" r:id="rId42"/>
    <p:sldId id="294" r:id="rId43"/>
    <p:sldId id="308" r:id="rId44"/>
    <p:sldId id="285" r:id="rId45"/>
    <p:sldId id="284" r:id="rId46"/>
    <p:sldId id="281" r:id="rId47"/>
    <p:sldId id="293" r:id="rId48"/>
    <p:sldId id="291" r:id="rId49"/>
    <p:sldId id="292" r:id="rId50"/>
    <p:sldId id="260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6" autoAdjust="0"/>
    <p:restoredTop sz="97449" autoAdjust="0"/>
  </p:normalViewPr>
  <p:slideViewPr>
    <p:cSldViewPr snapToGrid="0">
      <p:cViewPr varScale="1">
        <p:scale>
          <a:sx n="79" d="100"/>
          <a:sy n="79" d="100"/>
        </p:scale>
        <p:origin x="108" y="18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5E872-1A40-4FE7-986C-59F628C1E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F5374-08E9-4C85-B7A7-3F19604B5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06F1-B57D-406B-8F09-B1FDC0D0B1F3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FACC5-BCFD-4649-8006-C71939BACE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6B17-7076-4944-A4A2-FD49936A3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EDE44-B1FC-494A-A972-62DC7CABB2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8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7F2BD-238E-42D0-B670-F788A50DBDE8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DF69-FFB1-4D3A-9D8C-5887E79674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7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57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48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153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02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3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1/7/2021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noProof="0" smtClean="0"/>
              <a:t>1/7/2021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noProof="0" smtClean="0"/>
              <a:t>1/7/2021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noProof="0" smtClean="0"/>
              <a:t>1/7/2021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1/7/2021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0763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1/7/2021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1/7/2021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1/7/2021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1/7/2021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noProof="0" smtClean="0"/>
              <a:t>1/7/2021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noProof="0" smtClean="0"/>
              <a:t>1/7/2021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noProof="0" smtClean="0"/>
              <a:t>1/7/2021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noProof="0" smtClean="0"/>
              <a:t>1/7/2021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88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Relationship Id="rId9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cannespaysdelerins.fr/docs/guide_Eco_construire2020_web.pdf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3920449"/>
            <a:ext cx="9966960" cy="1325880"/>
          </a:xfrm>
        </p:spPr>
        <p:txBody>
          <a:bodyPr>
            <a:normAutofit/>
          </a:bodyPr>
          <a:lstStyle/>
          <a:p>
            <a:r>
              <a:rPr lang="en-US" sz="6600" cap="none" dirty="0"/>
              <a:t>Stage </a:t>
            </a:r>
            <a:r>
              <a:rPr lang="en-US" sz="6600" cap="none" dirty="0" err="1"/>
              <a:t>Cliiink</a:t>
            </a:r>
            <a:endParaRPr lang="en-US" sz="66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598293"/>
            <a:ext cx="8767860" cy="553690"/>
          </a:xfrm>
        </p:spPr>
        <p:txBody>
          <a:bodyPr>
            <a:normAutofit/>
          </a:bodyPr>
          <a:lstStyle/>
          <a:p>
            <a:r>
              <a:rPr lang="en-US" sz="2000" dirty="0" err="1"/>
              <a:t>Octobre</a:t>
            </a:r>
            <a:r>
              <a:rPr lang="en-US" sz="2000" dirty="0"/>
              <a:t>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EF39B-AB41-49AB-8163-8B5FD7D28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" t="12206" r="42" b="48373"/>
          <a:stretch/>
        </p:blipFill>
        <p:spPr>
          <a:xfrm>
            <a:off x="352434" y="285140"/>
            <a:ext cx="11487131" cy="341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E405109-E1E1-458D-A442-AB1157499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221674"/>
            <a:ext cx="9872663" cy="3710052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E1D2B7F-A278-41A0-ABD3-AE14549C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273" y="332332"/>
            <a:ext cx="3802323" cy="16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15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CCD5-77F6-4855-8570-BE0AFC30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Cliiink</a:t>
            </a:r>
            <a:r>
              <a:rPr lang="fr-FR" dirty="0"/>
              <a:t> dans la CACPL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69F9B5-16B1-4FEF-A2B9-054B29F15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5367" y="1609873"/>
            <a:ext cx="3184177" cy="193923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100212-A19C-4822-AE25-C749B061372A}"/>
              </a:ext>
            </a:extLst>
          </p:cNvPr>
          <p:cNvSpPr txBox="1">
            <a:spLocks/>
          </p:cNvSpPr>
          <p:nvPr/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Dispositif récent (novembre 2018)</a:t>
            </a:r>
          </a:p>
          <a:p>
            <a:r>
              <a:rPr lang="fr-FR" dirty="0"/>
              <a:t>100 bornes de verre équipées sur 280</a:t>
            </a:r>
          </a:p>
          <a:p>
            <a:r>
              <a:rPr lang="fr-FR" dirty="0"/>
              <a:t>~3 400 000 de dépôts atteints fin 2020</a:t>
            </a:r>
          </a:p>
          <a:p>
            <a:pPr marL="45720" indent="0">
              <a:buNone/>
            </a:pPr>
            <a:endParaRPr lang="fr-FR" dirty="0"/>
          </a:p>
          <a:p>
            <a:r>
              <a:rPr lang="fr-FR" dirty="0"/>
              <a:t>4 300 abonnés</a:t>
            </a:r>
          </a:p>
          <a:p>
            <a:r>
              <a:rPr lang="fr-FR" dirty="0"/>
              <a:t>145 commerçants partenaires</a:t>
            </a:r>
          </a:p>
          <a:p>
            <a:r>
              <a:rPr lang="fr-FR" dirty="0"/>
              <a:t>101 offres commerciales, bons d’achat </a:t>
            </a:r>
          </a:p>
          <a:p>
            <a:pPr marL="45720" indent="0">
              <a:spcBef>
                <a:spcPts val="0"/>
              </a:spcBef>
              <a:buNone/>
            </a:pPr>
            <a:r>
              <a:rPr lang="fr-FR" dirty="0"/>
              <a:t>et remises en ligne</a:t>
            </a:r>
          </a:p>
          <a:p>
            <a:pPr marL="45720" indent="0">
              <a:buNone/>
            </a:pPr>
            <a:endParaRPr lang="fr-FR" dirty="0"/>
          </a:p>
          <a:p>
            <a:endParaRPr lang="fr-FR" dirty="0"/>
          </a:p>
          <a:p>
            <a:pPr marL="4572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6491F-7200-4342-A891-EDA88C3C2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552" y="3640549"/>
            <a:ext cx="4421806" cy="271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14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7F240-981B-4A07-9BFA-66B426EC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Cliiink</a:t>
            </a:r>
            <a:r>
              <a:rPr lang="fr-FR" dirty="0"/>
              <a:t> dans la CACPL : Initiatives récentes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83F5E-F71E-4A29-A2C7-A5B452377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258880"/>
            <a:ext cx="5667499" cy="1600200"/>
          </a:xfrm>
        </p:spPr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challenge inter-associations</a:t>
            </a:r>
          </a:p>
          <a:p>
            <a:pPr lvl="1"/>
            <a:r>
              <a:rPr lang="fr-FR" dirty="0"/>
              <a:t>25 organismes inscrits (dont  La Ligue contre le cancer 06, Samu Social de Cannes, AS Cannes Football…)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50247-B24C-4903-9AE7-3A48D3D9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303" y="1791118"/>
            <a:ext cx="3615665" cy="2576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FFEF6-6510-491F-8665-148906143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04" y="4235117"/>
            <a:ext cx="2079458" cy="20794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F28BB0-13BD-4767-B14E-42F239802ED0}"/>
              </a:ext>
            </a:extLst>
          </p:cNvPr>
          <p:cNvSpPr txBox="1"/>
          <p:nvPr/>
        </p:nvSpPr>
        <p:spPr>
          <a:xfrm>
            <a:off x="5074600" y="4733061"/>
            <a:ext cx="61416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Semaine du pouvoir d’achat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Plusieurs offres sur les courses alimentaires du quotidien chez des commerçants actuellement ouverts</a:t>
            </a:r>
          </a:p>
          <a:p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017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C2911-220C-4BC5-B481-EC059A05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 du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3E35D-9214-41F5-B260-B1E454B5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Orientation dans sa gestion actuelle des déchets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Appréhension de plusieurs facteurs de performance et d’optimisation à apporter à leur environnement</a:t>
            </a:r>
          </a:p>
          <a:p>
            <a:pPr lvl="1"/>
            <a:r>
              <a:rPr lang="fr-FR" dirty="0"/>
              <a:t>Dispositif </a:t>
            </a:r>
            <a:r>
              <a:rPr lang="fr-FR" dirty="0" err="1"/>
              <a:t>Cliiink</a:t>
            </a:r>
            <a:endParaRPr lang="fr-FR" dirty="0"/>
          </a:p>
          <a:p>
            <a:pPr lvl="1"/>
            <a:r>
              <a:rPr lang="fr-FR" dirty="0"/>
              <a:t>Répartition des collecteurs</a:t>
            </a:r>
          </a:p>
          <a:p>
            <a:pPr lvl="1"/>
            <a:r>
              <a:rPr lang="fr-FR" dirty="0"/>
              <a:t>Impact des professionnels (restauration…) dans la collecte</a:t>
            </a:r>
          </a:p>
          <a:p>
            <a:pPr lvl="1"/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Sujet ouvert</a:t>
            </a:r>
          </a:p>
        </p:txBody>
      </p:sp>
    </p:spTree>
    <p:extLst>
      <p:ext uri="{BB962C8B-B14F-4D97-AF65-F5344CB8AC3E}">
        <p14:creationId xmlns:p14="http://schemas.microsoft.com/office/powerpoint/2010/main" val="135207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AD8D-0A29-46B4-A743-BF03AF6B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Objet du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67139-332D-4B44-AADB-9931F490B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Exploitation des données fournies</a:t>
            </a:r>
          </a:p>
          <a:p>
            <a:r>
              <a:rPr lang="fr-FR" dirty="0"/>
              <a:t>Nettoyage préalable (détection d’anomalies)</a:t>
            </a:r>
          </a:p>
          <a:p>
            <a:r>
              <a:rPr lang="fr-FR" dirty="0"/>
              <a:t>Transfert sur un SGBD (Système de Gestion de Base de Données) adéquat en données structurées</a:t>
            </a:r>
          </a:p>
          <a:p>
            <a:r>
              <a:rPr lang="fr-FR" dirty="0"/>
              <a:t>Récupération de jeux de données complémentaires</a:t>
            </a:r>
          </a:p>
          <a:p>
            <a:r>
              <a:rPr lang="fr-FR" dirty="0"/>
              <a:t>Etablissement de statistiques et graphiques pertinents</a:t>
            </a:r>
          </a:p>
          <a:p>
            <a:r>
              <a:rPr lang="fr-FR" dirty="0"/>
              <a:t>Exploitation via une interface simplifiée</a:t>
            </a:r>
          </a:p>
          <a:p>
            <a:r>
              <a:rPr lang="fr-FR" dirty="0"/>
              <a:t>Mise en avant de facteurs significatifs de performance et d’optimisation</a:t>
            </a:r>
          </a:p>
        </p:txBody>
      </p:sp>
    </p:spTree>
    <p:extLst>
      <p:ext uri="{BB962C8B-B14F-4D97-AF65-F5344CB8AC3E}">
        <p14:creationId xmlns:p14="http://schemas.microsoft.com/office/powerpoint/2010/main" val="1944417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Analyse </a:t>
            </a:r>
            <a:br>
              <a:rPr lang="fr-FR" dirty="0"/>
            </a:br>
            <a:r>
              <a:rPr lang="fr-FR" dirty="0"/>
              <a:t>et</a:t>
            </a:r>
            <a:br>
              <a:rPr lang="fr-FR" dirty="0"/>
            </a:br>
            <a:r>
              <a:rPr lang="fr-FR" dirty="0"/>
              <a:t> MODELISATION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3079370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de données initial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A5FA-CC6F-4647-AC80-586E6E59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Inventaire des déchèteries et des collecteurs </a:t>
            </a:r>
          </a:p>
          <a:p>
            <a:r>
              <a:rPr lang="fr-FR" dirty="0"/>
              <a:t>Répartition:</a:t>
            </a:r>
          </a:p>
          <a:p>
            <a:pPr lvl="1"/>
            <a:r>
              <a:rPr lang="fr-FR" dirty="0"/>
              <a:t>1 jeu de données pour les déchèteries</a:t>
            </a:r>
          </a:p>
          <a:p>
            <a:pPr lvl="1"/>
            <a:r>
              <a:rPr lang="fr-FR" dirty="0"/>
              <a:t>5 jeux de données pour les collecteurs pour chaque type de tri </a:t>
            </a:r>
          </a:p>
          <a:p>
            <a:pPr lvl="1"/>
            <a:r>
              <a:rPr lang="fr-FR" dirty="0"/>
              <a:t>942 photographies</a:t>
            </a:r>
          </a:p>
          <a:p>
            <a:pPr lvl="1"/>
            <a:endParaRPr lang="fr-FR" dirty="0"/>
          </a:p>
          <a:p>
            <a:r>
              <a:rPr lang="fr-FR" dirty="0"/>
              <a:t>Taille des données</a:t>
            </a:r>
          </a:p>
          <a:p>
            <a:pPr lvl="1"/>
            <a:r>
              <a:rPr lang="fr-FR" dirty="0"/>
              <a:t>3 déchèteries x 28 colonnes</a:t>
            </a:r>
          </a:p>
          <a:p>
            <a:pPr lvl="1"/>
            <a:r>
              <a:rPr lang="fr-FR" dirty="0"/>
              <a:t> 967 sites de collecteurs x 16-20 colonnes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8296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Analyse et traitement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A5FA-CC6F-4647-AC80-586E6E59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Complétion des données avec ajout des données manquantes (code INSEE, volume et type de collecteur par comparaison de photographies)</a:t>
            </a:r>
          </a:p>
          <a:p>
            <a:r>
              <a:rPr lang="fr-FR" dirty="0"/>
              <a:t>Mise en forme des données</a:t>
            </a:r>
          </a:p>
          <a:p>
            <a:pPr lvl="1"/>
            <a:r>
              <a:rPr lang="fr-FR" dirty="0"/>
              <a:t>Standardisation des codes INSEE, des dates</a:t>
            </a:r>
          </a:p>
          <a:p>
            <a:pPr lvl="1"/>
            <a:r>
              <a:rPr lang="fr-FR" dirty="0"/>
              <a:t>Conversion des volumes dans la même unité</a:t>
            </a:r>
          </a:p>
          <a:p>
            <a:pPr lvl="1"/>
            <a:r>
              <a:rPr lang="fr-FR" dirty="0"/>
              <a:t>Conservation des colonnes pertinentes </a:t>
            </a:r>
          </a:p>
          <a:p>
            <a:r>
              <a:rPr lang="fr-FR" dirty="0"/>
              <a:t>Préparation pour le transfert vers la BDD avec isolation des tables pour les déchets, traitements, types de tri, types et marques de collecteurs</a:t>
            </a:r>
          </a:p>
        </p:txBody>
      </p:sp>
    </p:spTree>
    <p:extLst>
      <p:ext uri="{BB962C8B-B14F-4D97-AF65-F5344CB8AC3E}">
        <p14:creationId xmlns:p14="http://schemas.microsoft.com/office/powerpoint/2010/main" val="924961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théorique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D9E836-2C73-41F7-819A-58E53D1A3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1227" y="1965960"/>
            <a:ext cx="6061883" cy="40386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3DF467-2877-4C24-A5E7-7E574403FEF8}"/>
              </a:ext>
            </a:extLst>
          </p:cNvPr>
          <p:cNvSpPr txBox="1"/>
          <p:nvPr/>
        </p:nvSpPr>
        <p:spPr>
          <a:xfrm>
            <a:off x="7802479" y="2690336"/>
            <a:ext cx="3681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Notes pratiques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Relation Collecteur/Déchèterie pas implémentée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Cardinalités Collecteur-Catégorie et Collecteur-Marque en 0,1 - 1,n</a:t>
            </a:r>
          </a:p>
        </p:txBody>
      </p:sp>
    </p:spTree>
    <p:extLst>
      <p:ext uri="{BB962C8B-B14F-4D97-AF65-F5344CB8AC3E}">
        <p14:creationId xmlns:p14="http://schemas.microsoft.com/office/powerpoint/2010/main" val="4290330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4A99E-25CC-49B1-A06D-3CF1B117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De Données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10BC31-B252-4B41-A7AC-CEDD3EF8E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7949" y="328737"/>
            <a:ext cx="2364480" cy="12182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A4E75-E916-4D4C-83B6-F1ED13209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16" y="1546998"/>
            <a:ext cx="3873906" cy="454699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64171F-7AF2-423A-8BC5-0BE3F1155AE8}"/>
              </a:ext>
            </a:extLst>
          </p:cNvPr>
          <p:cNvSpPr txBox="1">
            <a:spLocks/>
          </p:cNvSpPr>
          <p:nvPr/>
        </p:nvSpPr>
        <p:spPr>
          <a:xfrm>
            <a:off x="1143000" y="2502436"/>
            <a:ext cx="5787189" cy="2636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Création et remplissage des tables</a:t>
            </a:r>
          </a:p>
          <a:p>
            <a:r>
              <a:rPr lang="fr-FR" dirty="0"/>
              <a:t>Ajout de 93 procédures stockées </a:t>
            </a:r>
          </a:p>
          <a:p>
            <a:pPr lvl="1"/>
            <a:r>
              <a:rPr lang="fr-FR" dirty="0"/>
              <a:t>CRUD complet pour chaque table</a:t>
            </a:r>
          </a:p>
          <a:p>
            <a:pPr lvl="1"/>
            <a:r>
              <a:rPr lang="fr-FR" dirty="0"/>
              <a:t>Procédures pour le repérage de collecteurs dans une zone à partir des coordonnées 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0722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280147"/>
          </a:xfrm>
        </p:spPr>
        <p:txBody>
          <a:bodyPr/>
          <a:lstStyle/>
          <a:p>
            <a:r>
              <a:rPr lang="fr-FR" dirty="0"/>
              <a:t>MENU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2603036"/>
            <a:ext cx="8767860" cy="3630902"/>
          </a:xfrm>
        </p:spPr>
        <p:txBody>
          <a:bodyPr>
            <a:normAutofit/>
          </a:bodyPr>
          <a:lstStyle/>
          <a:p>
            <a:r>
              <a:rPr lang="fr-FR" dirty="0"/>
              <a:t>CONTEXTE</a:t>
            </a:r>
          </a:p>
          <a:p>
            <a:r>
              <a:rPr lang="fr-FR" dirty="0"/>
              <a:t>ANALYSE ET MODELISATION</a:t>
            </a:r>
          </a:p>
          <a:p>
            <a:r>
              <a:rPr lang="fr-FR" dirty="0"/>
              <a:t>DATA VISUALISATION</a:t>
            </a:r>
          </a:p>
          <a:p>
            <a:r>
              <a:rPr lang="fr-FR" dirty="0"/>
              <a:t>GEOVISUALISATION</a:t>
            </a:r>
          </a:p>
          <a:p>
            <a:r>
              <a:rPr lang="fr-FR" dirty="0"/>
              <a:t>DEMONSTRATION</a:t>
            </a:r>
          </a:p>
          <a:p>
            <a:r>
              <a:rPr lang="fr-FR" dirty="0"/>
              <a:t>PLANNIFICATION ET GESTION</a:t>
            </a:r>
          </a:p>
          <a:p>
            <a:r>
              <a:rPr lang="fr-FR" dirty="0"/>
              <a:t>OUVERTURE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FD35F0-303D-41EC-832A-DDF186F62DBC}"/>
              </a:ext>
            </a:extLst>
          </p:cNvPr>
          <p:cNvCxnSpPr>
            <a:cxnSpLocks/>
          </p:cNvCxnSpPr>
          <p:nvPr/>
        </p:nvCxnSpPr>
        <p:spPr>
          <a:xfrm>
            <a:off x="1981199" y="2269314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54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8CA2E-BCFE-41ED-9651-96E05328E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29" y="519363"/>
            <a:ext cx="11129211" cy="1356360"/>
          </a:xfrm>
        </p:spPr>
        <p:txBody>
          <a:bodyPr/>
          <a:lstStyle/>
          <a:p>
            <a:r>
              <a:rPr lang="fr-FR" dirty="0"/>
              <a:t>Nouveau jeu de données sur la collecte du verre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B68FE-299A-4CD8-B99F-CFA768E7E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Analyse</a:t>
            </a:r>
          </a:p>
          <a:p>
            <a:pPr lvl="1"/>
            <a:r>
              <a:rPr lang="fr-FR" dirty="0"/>
              <a:t>Tonnage pour les collectes de verre par site</a:t>
            </a:r>
          </a:p>
          <a:p>
            <a:pPr lvl="1"/>
            <a:r>
              <a:rPr lang="fr-FR" dirty="0"/>
              <a:t>2 jeux de données distincts (2017-2019 et 2020)</a:t>
            </a:r>
          </a:p>
          <a:p>
            <a:pPr lvl="1"/>
            <a:endParaRPr lang="fr-FR" dirty="0"/>
          </a:p>
          <a:p>
            <a:r>
              <a:rPr lang="fr-FR" dirty="0"/>
              <a:t>Traitement</a:t>
            </a:r>
          </a:p>
          <a:p>
            <a:pPr lvl="1"/>
            <a:r>
              <a:rPr lang="fr-FR" dirty="0"/>
              <a:t>Suppression des doublons</a:t>
            </a:r>
          </a:p>
          <a:p>
            <a:pPr lvl="1"/>
            <a:r>
              <a:rPr lang="fr-FR" dirty="0"/>
              <a:t>Mise en forme des données</a:t>
            </a:r>
          </a:p>
          <a:p>
            <a:pPr lvl="2"/>
            <a:r>
              <a:rPr lang="fr-FR" dirty="0"/>
              <a:t>Conversion des poids dans la même unité</a:t>
            </a:r>
          </a:p>
          <a:p>
            <a:pPr lvl="2"/>
            <a:r>
              <a:rPr lang="fr-FR" dirty="0"/>
              <a:t>Conservation des colonnes pertinentes</a:t>
            </a:r>
          </a:p>
          <a:p>
            <a:pPr lvl="1"/>
            <a:r>
              <a:rPr lang="fr-FR" dirty="0"/>
              <a:t>Identification partielle « à la main » des collecteurs inventoriés par rapport aux adresses partielles</a:t>
            </a:r>
          </a:p>
        </p:txBody>
      </p:sp>
    </p:spTree>
    <p:extLst>
      <p:ext uri="{BB962C8B-B14F-4D97-AF65-F5344CB8AC3E}">
        <p14:creationId xmlns:p14="http://schemas.microsoft.com/office/powerpoint/2010/main" val="4055950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2E5E-5A99-490F-82E9-82C1C3E6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théorique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DF467-2877-4C24-A5E7-7E574403FEF8}"/>
              </a:ext>
            </a:extLst>
          </p:cNvPr>
          <p:cNvSpPr txBox="1"/>
          <p:nvPr/>
        </p:nvSpPr>
        <p:spPr>
          <a:xfrm>
            <a:off x="7950818" y="3771900"/>
            <a:ext cx="36816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Notes pratiques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Implémentation Collecteur-Collecte restreinte (absence de normalisation)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Cardinalité Collecteur-Collecte en 0,n - 0,1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117CA2B-2901-4E21-855E-A760A4997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3898" y="1965960"/>
            <a:ext cx="7694847" cy="4038600"/>
          </a:xfrm>
        </p:spPr>
      </p:pic>
    </p:spTree>
    <p:extLst>
      <p:ext uri="{BB962C8B-B14F-4D97-AF65-F5344CB8AC3E}">
        <p14:creationId xmlns:p14="http://schemas.microsoft.com/office/powerpoint/2010/main" val="1650866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data visualisation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Quelques éléments d’interprétation</a:t>
            </a:r>
          </a:p>
        </p:txBody>
      </p:sp>
    </p:spTree>
    <p:extLst>
      <p:ext uri="{BB962C8B-B14F-4D97-AF65-F5344CB8AC3E}">
        <p14:creationId xmlns:p14="http://schemas.microsoft.com/office/powerpoint/2010/main" val="1542108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987B-2D99-408F-9A4E-B769D39E9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Génération de graphiques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18115-E28C-44CE-9D62-E5433EDB9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fr-FR" dirty="0"/>
              <a:t>+ de 80 graphiques :</a:t>
            </a:r>
          </a:p>
          <a:p>
            <a:pPr lvl="1"/>
            <a:r>
              <a:rPr lang="fr-FR" dirty="0"/>
              <a:t>Nombre de collecteurs par ville, marque, volume, types de collecteur ou de tri </a:t>
            </a:r>
          </a:p>
          <a:p>
            <a:pPr lvl="1"/>
            <a:r>
              <a:rPr lang="fr-FR" dirty="0"/>
              <a:t>Nombre de sites de collecteurs par ville, marque, volume, types de collecteur ou de tri </a:t>
            </a:r>
          </a:p>
          <a:p>
            <a:pPr lvl="1"/>
            <a:r>
              <a:rPr lang="fr-FR" dirty="0"/>
              <a:t>Répartition des collecteurs par ville et types de tri</a:t>
            </a:r>
          </a:p>
          <a:p>
            <a:pPr lvl="1"/>
            <a:r>
              <a:rPr lang="fr-FR" dirty="0"/>
              <a:t>Nombre et répartition de collectes de verre par année et ville</a:t>
            </a:r>
          </a:p>
          <a:p>
            <a:pPr lvl="1"/>
            <a:r>
              <a:rPr lang="fr-FR" dirty="0"/>
              <a:t>Nombres de collectes (et évolution) de verre par secteur et par année pour chaque ville</a:t>
            </a:r>
          </a:p>
          <a:p>
            <a:pPr lvl="1"/>
            <a:r>
              <a:rPr lang="fr-FR" dirty="0"/>
              <a:t>Evolution du nombre de collectes de verre par mois et par ville</a:t>
            </a:r>
          </a:p>
          <a:p>
            <a:pPr lvl="1"/>
            <a:r>
              <a:rPr lang="fr-FR" dirty="0"/>
              <a:t>Répartition (et évolution) du poids collecté de verre par année et ville</a:t>
            </a:r>
          </a:p>
          <a:p>
            <a:pPr lvl="1"/>
            <a:r>
              <a:rPr lang="fr-FR" dirty="0"/>
              <a:t>Poids collecté de verre (et évolution) de verre par secteur et par année pour chaque ville</a:t>
            </a:r>
          </a:p>
          <a:p>
            <a:pPr lvl="1"/>
            <a:r>
              <a:rPr lang="fr-FR" dirty="0"/>
              <a:t>Poids collecté de verre par mois et par ville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4527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3AAA-71DC-41A3-8DB8-047EED60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collecteurs dans la CACPL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D78D44-25D7-43AF-9CF9-AF0012560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64" y="2290512"/>
            <a:ext cx="3614286" cy="3447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D991FA-078C-4D11-A7D6-EC83151D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338" y="2290512"/>
            <a:ext cx="4081798" cy="338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52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3AAA-71DC-41A3-8DB8-047EED60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33" y="585537"/>
            <a:ext cx="10687652" cy="1356360"/>
          </a:xfrm>
        </p:spPr>
        <p:txBody>
          <a:bodyPr/>
          <a:lstStyle/>
          <a:p>
            <a:r>
              <a:rPr lang="fr-FR" dirty="0"/>
              <a:t>Nombre de sites de collecteurs dans la CACPL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EB79B-D27E-42BE-A1D9-47C871F97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93" y="1729734"/>
            <a:ext cx="10413332" cy="454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93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Collecte du verre en période normale (2019)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AD378-FE39-41A6-BA74-E361F9F9E7F4}"/>
              </a:ext>
            </a:extLst>
          </p:cNvPr>
          <p:cNvSpPr txBox="1"/>
          <p:nvPr/>
        </p:nvSpPr>
        <p:spPr>
          <a:xfrm>
            <a:off x="1315952" y="5448300"/>
            <a:ext cx="9560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Mai très significatif pour Cannes (afflux de population lors du festival de Cannes) avec même des répercussions pour Le Cannet et Mougins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Regain lors de la période estivale avec incidence sur juillet ou août selon les villes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52987A-F34B-4F92-94ED-D35455297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317" y="1409700"/>
            <a:ext cx="9271365" cy="4038600"/>
          </a:xfrm>
        </p:spPr>
      </p:pic>
    </p:spTree>
    <p:extLst>
      <p:ext uri="{BB962C8B-B14F-4D97-AF65-F5344CB8AC3E}">
        <p14:creationId xmlns:p14="http://schemas.microsoft.com/office/powerpoint/2010/main" val="1184227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Collecte du verre en période atypique (2020)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AD378-FE39-41A6-BA74-E361F9F9E7F4}"/>
              </a:ext>
            </a:extLst>
          </p:cNvPr>
          <p:cNvSpPr txBox="1"/>
          <p:nvPr/>
        </p:nvSpPr>
        <p:spPr>
          <a:xfrm>
            <a:off x="697831" y="5388141"/>
            <a:ext cx="11105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Chute des collectes suite au COVID-19, déclin appuyé pendant la période de confinement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Baisse critique pour Cannes en mai 2020 (</a:t>
            </a:r>
            <a:r>
              <a:rPr lang="fr-FR">
                <a:solidFill>
                  <a:schemeClr val="accent1"/>
                </a:solidFill>
              </a:rPr>
              <a:t>inverse avec </a:t>
            </a:r>
            <a:r>
              <a:rPr lang="fr-FR" dirty="0">
                <a:solidFill>
                  <a:schemeClr val="accent1"/>
                </a:solidFill>
              </a:rPr>
              <a:t>l'annulation du festival)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Regain en été à Cannes (arrivée significative de touristes)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Retour progressif des courbes vers les valeurs passées mais très sensible à l'évolution actuelle de la crise sanitaire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221D00-BEB3-445B-9459-58609D71A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315" y="1409700"/>
            <a:ext cx="9271365" cy="4038600"/>
          </a:xfrm>
        </p:spPr>
      </p:pic>
    </p:spTree>
    <p:extLst>
      <p:ext uri="{BB962C8B-B14F-4D97-AF65-F5344CB8AC3E}">
        <p14:creationId xmlns:p14="http://schemas.microsoft.com/office/powerpoint/2010/main" val="4255855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/>
          </a:bodyPr>
          <a:lstStyle/>
          <a:p>
            <a:r>
              <a:rPr lang="fr-FR" dirty="0"/>
              <a:t>Evolution de la collecte du verre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AD378-FE39-41A6-BA74-E361F9F9E7F4}"/>
              </a:ext>
            </a:extLst>
          </p:cNvPr>
          <p:cNvSpPr txBox="1"/>
          <p:nvPr/>
        </p:nvSpPr>
        <p:spPr>
          <a:xfrm>
            <a:off x="7790447" y="3316704"/>
            <a:ext cx="4040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Baisse du nombre de collectes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Maintien du poids collecté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</a:rPr>
              <a:t>Meilleure organisation des collectes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996E3DE-75AB-4EDE-9C5C-AB5EA69D5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558" y="1572366"/>
            <a:ext cx="7210924" cy="2515827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7067BC-F80E-4A3C-87C5-F86A4F9B7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57" y="4174166"/>
            <a:ext cx="7210925" cy="239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24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8A9BF-1E9F-4E58-B19A-5D6142C8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09600"/>
            <a:ext cx="10214812" cy="1014663"/>
          </a:xfrm>
        </p:spPr>
        <p:txBody>
          <a:bodyPr>
            <a:normAutofit fontScale="90000"/>
          </a:bodyPr>
          <a:lstStyle/>
          <a:p>
            <a:r>
              <a:rPr lang="fr-FR" dirty="0"/>
              <a:t>Exemple de collecte du verre par secteur dans une ville (Le Cannet en 2020)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7FA5C6-35F9-4723-BEDD-E302FE49F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42" y="1981789"/>
            <a:ext cx="7793235" cy="40386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216CA0-F063-421A-958B-4B980FBC7681}"/>
              </a:ext>
            </a:extLst>
          </p:cNvPr>
          <p:cNvSpPr txBox="1"/>
          <p:nvPr/>
        </p:nvSpPr>
        <p:spPr>
          <a:xfrm>
            <a:off x="8087777" y="2846927"/>
            <a:ext cx="38595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Poids collecté en corrélation avec le nombre de collectes (analyse similaire)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Secteurs avec des valeurs faibles (peu impliqués)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accent1"/>
                </a:solidFill>
              </a:rPr>
              <a:t>Sensibilisation de ces secteurs à accentuer</a:t>
            </a:r>
          </a:p>
        </p:txBody>
      </p:sp>
    </p:spTree>
    <p:extLst>
      <p:ext uri="{BB962C8B-B14F-4D97-AF65-F5344CB8AC3E}">
        <p14:creationId xmlns:p14="http://schemas.microsoft.com/office/powerpoint/2010/main" val="356729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2780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géovisualisation</a:t>
            </a:r>
            <a:r>
              <a:rPr lang="fr-FR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Carte interactive</a:t>
            </a:r>
          </a:p>
        </p:txBody>
      </p:sp>
    </p:spTree>
    <p:extLst>
      <p:ext uri="{BB962C8B-B14F-4D97-AF65-F5344CB8AC3E}">
        <p14:creationId xmlns:p14="http://schemas.microsoft.com/office/powerpoint/2010/main" val="1049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B2E6-17E0-49EE-867C-068C0781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Aperçu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5D611C-58A9-4367-9F2C-B154CCF91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783" y="1965960"/>
            <a:ext cx="6996697" cy="405425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96E600-3575-4AF4-93A3-C8EFDF26338B}"/>
              </a:ext>
            </a:extLst>
          </p:cNvPr>
          <p:cNvSpPr txBox="1"/>
          <p:nvPr/>
        </p:nvSpPr>
        <p:spPr>
          <a:xfrm>
            <a:off x="8307805" y="1780674"/>
            <a:ext cx="3007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Moteur de recherche de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Cartes sélectionnables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Filtres personnalisés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Affichage des collecteurs et déchèteries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Délimitations des villes sur mesure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427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FF38-1F7F-4346-8876-65D4C1C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Folium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1C22-2047-4B1B-A9E7-3CDC1CA30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Librairie Python pour de la cartographie interactive</a:t>
            </a:r>
          </a:p>
          <a:p>
            <a:r>
              <a:rPr lang="fr-FR" dirty="0"/>
              <a:t>S’appuie sur la bibliothèque JavaScript</a:t>
            </a:r>
          </a:p>
          <a:p>
            <a:r>
              <a:rPr lang="fr-FR" dirty="0"/>
              <a:t>Encore en phase de développement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8BEA3-A40B-4BA3-879C-C8C745A22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620" y="950494"/>
            <a:ext cx="567891" cy="5678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1EA54-78B8-4B03-9343-6D04F30F5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871198"/>
            <a:ext cx="4655879" cy="2316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116834-40F6-4E8B-8837-A11ADF03E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63" y="3825210"/>
            <a:ext cx="3311682" cy="24023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6D4BBF-13BE-483D-9827-0A18465FC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211" y="2464053"/>
            <a:ext cx="1848852" cy="48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93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FF38-1F7F-4346-8876-65D4C1C3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61C22-2047-4B1B-A9E7-3CDC1CA30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2930236"/>
          </a:xfrm>
        </p:spPr>
        <p:txBody>
          <a:bodyPr>
            <a:normAutofit/>
          </a:bodyPr>
          <a:lstStyle/>
          <a:p>
            <a:r>
              <a:rPr lang="fr-FR" dirty="0"/>
              <a:t>JavaScript Object Notation</a:t>
            </a:r>
          </a:p>
          <a:p>
            <a:r>
              <a:rPr lang="fr-FR" dirty="0"/>
              <a:t>Format de données textuelles (comparable à XML)</a:t>
            </a:r>
          </a:p>
          <a:p>
            <a:r>
              <a:rPr lang="fr-FR" dirty="0"/>
              <a:t>Pour faciliter l'échange de contenus complexes en utilisant un standard</a:t>
            </a:r>
          </a:p>
          <a:p>
            <a:r>
              <a:rPr lang="fr-FR" dirty="0"/>
              <a:t>Avec l’aide de bibliothèques existantes dans la plupart des langages (dont Python)</a:t>
            </a:r>
          </a:p>
          <a:p>
            <a:r>
              <a:rPr lang="fr-FR" dirty="0"/>
              <a:t>Structuré autour d’ensembles de paires clé/valeur (tel un dictionnaire en Python)</a:t>
            </a:r>
          </a:p>
          <a:p>
            <a:r>
              <a:rPr lang="fr-FR" dirty="0"/>
              <a:t>Facile et peu verbeux mais types restreints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9C061-B9D9-4E84-ADA5-D2F26C37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18" y="4390282"/>
            <a:ext cx="4782106" cy="215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17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880C-3A85-4138-8B6E-4053E8FB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GeoJSON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BB668-4BFD-4CDC-9A9F-4BE85B4E1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5883442" cy="4038600"/>
          </a:xfrm>
        </p:spPr>
        <p:txBody>
          <a:bodyPr/>
          <a:lstStyle/>
          <a:p>
            <a:r>
              <a:rPr lang="fr-FR" dirty="0"/>
              <a:t>Geographic JSON</a:t>
            </a:r>
          </a:p>
          <a:p>
            <a:r>
              <a:rPr lang="fr-FR" dirty="0"/>
              <a:t>Format d’encodage d'ensemble de données géospatiales</a:t>
            </a:r>
          </a:p>
          <a:p>
            <a:r>
              <a:rPr lang="fr-FR" dirty="0"/>
              <a:t>Utilisant la norme JSON</a:t>
            </a:r>
          </a:p>
          <a:p>
            <a:r>
              <a:rPr lang="fr-FR" dirty="0"/>
              <a:t>Utilisé par Leaflet (et le projet </a:t>
            </a:r>
            <a:r>
              <a:rPr lang="fr-FR" dirty="0" err="1"/>
              <a:t>OpenStreetMap</a:t>
            </a:r>
            <a:r>
              <a:rPr lang="fr-FR" dirty="0"/>
              <a:t>) et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D4217-9DE5-432F-873F-546FDDB7B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638" y="1840082"/>
            <a:ext cx="3287222" cy="34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16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35F51-7D00-4EF0-980F-FDB625DA2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 du </a:t>
            </a:r>
            <a:r>
              <a:rPr lang="fr-FR" dirty="0" err="1"/>
              <a:t>GeoJSON</a:t>
            </a:r>
            <a:r>
              <a:rPr lang="fr-FR" dirty="0"/>
              <a:t> pour la 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3048-50D7-4143-9748-58CB9BC9B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Définition originale des délimitations des villes très limitée</a:t>
            </a:r>
          </a:p>
          <a:p>
            <a:r>
              <a:rPr lang="fr-FR" dirty="0"/>
              <a:t>Edition à la main des nouvelles délimitations (5 556 points)</a:t>
            </a:r>
          </a:p>
          <a:p>
            <a:r>
              <a:rPr lang="fr-FR" dirty="0"/>
              <a:t>Comparatif des résolutions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6D204-4725-4260-B694-98ACA7A8C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561" y="3429000"/>
            <a:ext cx="3047323" cy="2911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269633-0080-48BB-8ADF-266A493D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7" y="3429000"/>
            <a:ext cx="2996235" cy="2911144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C61EDA6-8466-4F73-B933-156CA2D0C6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18313"/>
              </p:ext>
            </p:extLst>
          </p:nvPr>
        </p:nvGraphicFramePr>
        <p:xfrm>
          <a:off x="4718446" y="3772052"/>
          <a:ext cx="27219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999">
                  <a:extLst>
                    <a:ext uri="{9D8B030D-6E8A-4147-A177-3AD203B41FA5}">
                      <a16:colId xmlns:a16="http://schemas.microsoft.com/office/drawing/2014/main" val="1445843137"/>
                    </a:ext>
                  </a:extLst>
                </a:gridCol>
                <a:gridCol w="748145">
                  <a:extLst>
                    <a:ext uri="{9D8B030D-6E8A-4147-A177-3AD203B41FA5}">
                      <a16:colId xmlns:a16="http://schemas.microsoft.com/office/drawing/2014/main" val="1912194921"/>
                    </a:ext>
                  </a:extLst>
                </a:gridCol>
                <a:gridCol w="777833">
                  <a:extLst>
                    <a:ext uri="{9D8B030D-6E8A-4147-A177-3AD203B41FA5}">
                      <a16:colId xmlns:a16="http://schemas.microsoft.com/office/drawing/2014/main" val="584296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Ville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avant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après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82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Cannes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2 429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94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Le Cannet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269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665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Mandelieu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23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1 226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854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Mougins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17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573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accent1"/>
                          </a:solidFill>
                        </a:rPr>
                        <a:t>Théoule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solidFill>
                            <a:schemeClr val="accent1"/>
                          </a:solidFill>
                        </a:rPr>
                        <a:t>1 059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125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474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2229-9140-4030-A3D8-56727069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Fonctionnalités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C410C-2D0D-4335-972F-61A6EC24B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Différents types de cartes disponibles</a:t>
            </a:r>
          </a:p>
          <a:p>
            <a:pPr lvl="1"/>
            <a:r>
              <a:rPr lang="fr-FR"/>
              <a:t>Satellitaire, schématique, peinte…</a:t>
            </a:r>
          </a:p>
          <a:p>
            <a:r>
              <a:rPr lang="fr-FR"/>
              <a:t>Filtres personnalisés et sélectionnables</a:t>
            </a:r>
          </a:p>
          <a:p>
            <a:pPr lvl="1"/>
            <a:r>
              <a:rPr lang="fr-FR"/>
              <a:t>Déchèteries</a:t>
            </a:r>
          </a:p>
          <a:p>
            <a:pPr lvl="1"/>
            <a:r>
              <a:rPr lang="fr-FR"/>
              <a:t>Collecteurs</a:t>
            </a:r>
          </a:p>
          <a:p>
            <a:pPr lvl="2"/>
            <a:r>
              <a:rPr lang="fr-FR"/>
              <a:t>Ordures ménagères</a:t>
            </a:r>
          </a:p>
          <a:p>
            <a:pPr lvl="2"/>
            <a:r>
              <a:rPr lang="fr-FR"/>
              <a:t>Papier</a:t>
            </a:r>
          </a:p>
          <a:p>
            <a:pPr lvl="2"/>
            <a:r>
              <a:rPr lang="fr-FR"/>
              <a:t>Emballage</a:t>
            </a:r>
          </a:p>
          <a:p>
            <a:pPr lvl="2"/>
            <a:r>
              <a:rPr lang="fr-FR"/>
              <a:t>Verre</a:t>
            </a:r>
          </a:p>
          <a:p>
            <a:pPr lvl="2"/>
            <a:r>
              <a:rPr lang="fr-FR"/>
              <a:t>Vêtements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8A7BC-1DB5-456F-B77E-6988D8196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99" y="1287780"/>
            <a:ext cx="4353426" cy="2146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ADDC4B-7E07-4B47-B52C-780570BF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98" y="3934460"/>
            <a:ext cx="4353427" cy="2184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5B130D-16E2-4B91-9DBE-B702B65E28C4}"/>
              </a:ext>
            </a:extLst>
          </p:cNvPr>
          <p:cNvSpPr txBox="1"/>
          <p:nvPr/>
        </p:nvSpPr>
        <p:spPr>
          <a:xfrm>
            <a:off x="8371970" y="3474774"/>
            <a:ext cx="2011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accent1"/>
                </a:solidFill>
              </a:rPr>
              <a:t>Carte Open Street </a:t>
            </a:r>
            <a:r>
              <a:rPr lang="fr-FR" sz="1500" dirty="0" err="1">
                <a:solidFill>
                  <a:schemeClr val="accent1"/>
                </a:solidFill>
              </a:rPr>
              <a:t>Map</a:t>
            </a:r>
            <a:endParaRPr lang="fr-FR" sz="15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595B59-70B8-4664-B768-E26C0A700E9F}"/>
              </a:ext>
            </a:extLst>
          </p:cNvPr>
          <p:cNvSpPr txBox="1"/>
          <p:nvPr/>
        </p:nvSpPr>
        <p:spPr>
          <a:xfrm>
            <a:off x="8681783" y="6211489"/>
            <a:ext cx="13916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chemeClr val="accent1"/>
                </a:solidFill>
              </a:rPr>
              <a:t>Effet aquarelle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67FF63-3C9B-4378-B8C9-45FDF317A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007" y="3376611"/>
            <a:ext cx="270961" cy="2709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B27311-C97D-443E-963A-8F2D9F571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010" y="3947670"/>
            <a:ext cx="362952" cy="3629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579AB0-6177-4474-94E2-03378B554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010" y="4275532"/>
            <a:ext cx="362952" cy="3629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1C7ECE-0DBE-4CB7-AEB3-760374A20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6009" y="4596069"/>
            <a:ext cx="362953" cy="3629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1C84B3-1191-46D7-9D2D-89CB51D2D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6008" y="4922240"/>
            <a:ext cx="362953" cy="3629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34A5FC-9C59-478F-8A00-01E56D3FE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6007" y="5240385"/>
            <a:ext cx="362952" cy="36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25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96F5-0ECE-4281-B33F-B743D2368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Fonctionnalités (2)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9FD1AF-A80A-43BC-812F-6EE26F02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987" y="4414293"/>
            <a:ext cx="1362325" cy="17017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7D67C7-AEE1-4F1E-A302-CB505D4BC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67" y="4174902"/>
            <a:ext cx="3744576" cy="218054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AE16DB-27AC-49B0-8D7A-853178E884B1}"/>
              </a:ext>
            </a:extLst>
          </p:cNvPr>
          <p:cNvCxnSpPr>
            <a:cxnSpLocks/>
          </p:cNvCxnSpPr>
          <p:nvPr/>
        </p:nvCxnSpPr>
        <p:spPr>
          <a:xfrm>
            <a:off x="5995710" y="5329662"/>
            <a:ext cx="104674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40CC57-3C5F-4AF5-BFAC-8E733B0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728" y="5050844"/>
            <a:ext cx="3278601" cy="428656"/>
          </a:xfrm>
        </p:spPr>
        <p:txBody>
          <a:bodyPr>
            <a:normAutofit/>
          </a:bodyPr>
          <a:lstStyle/>
          <a:p>
            <a:r>
              <a:rPr lang="fr-FR" dirty="0"/>
              <a:t>Moteur de recherche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11E53-47E5-4988-B62F-EA18ACFD3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10" y="1227686"/>
            <a:ext cx="4446162" cy="2530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421FEC-9C68-4896-9500-E9D077592B62}"/>
              </a:ext>
            </a:extLst>
          </p:cNvPr>
          <p:cNvSpPr txBox="1"/>
          <p:nvPr/>
        </p:nvSpPr>
        <p:spPr>
          <a:xfrm>
            <a:off x="845728" y="2214832"/>
            <a:ext cx="54648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Affichage au clic des graphiques de l’année en cours pour la ville</a:t>
            </a:r>
          </a:p>
        </p:txBody>
      </p:sp>
    </p:spTree>
    <p:extLst>
      <p:ext uri="{BB962C8B-B14F-4D97-AF65-F5344CB8AC3E}">
        <p14:creationId xmlns:p14="http://schemas.microsoft.com/office/powerpoint/2010/main" val="3412349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DEMONSTRATION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Carte et Tableau de bord</a:t>
            </a:r>
          </a:p>
        </p:txBody>
      </p:sp>
    </p:spTree>
    <p:extLst>
      <p:ext uri="{BB962C8B-B14F-4D97-AF65-F5344CB8AC3E}">
        <p14:creationId xmlns:p14="http://schemas.microsoft.com/office/powerpoint/2010/main" val="3363234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Planification </a:t>
            </a:r>
            <a:r>
              <a:rPr lang="fr-FR" dirty="0"/>
              <a:t>et gestion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Méthode agile</a:t>
            </a:r>
          </a:p>
        </p:txBody>
      </p:sp>
    </p:spTree>
    <p:extLst>
      <p:ext uri="{BB962C8B-B14F-4D97-AF65-F5344CB8AC3E}">
        <p14:creationId xmlns:p14="http://schemas.microsoft.com/office/powerpoint/2010/main" val="68179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BBB7-1C14-40C3-B73E-66448C37C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Environnement et enjeux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2D379-B2D7-476B-9B59-076A5CE1B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 climat est en train de changer avec des conséquences inédites sur</a:t>
            </a:r>
          </a:p>
          <a:p>
            <a:pPr lvl="1"/>
            <a:r>
              <a:rPr lang="fr-FR" dirty="0"/>
              <a:t>l'accès à l’énergie, à l’eau</a:t>
            </a:r>
          </a:p>
          <a:p>
            <a:pPr lvl="1"/>
            <a:r>
              <a:rPr lang="fr-FR" dirty="0"/>
              <a:t>les équilibres géostratégiques</a:t>
            </a:r>
          </a:p>
          <a:p>
            <a:pPr lvl="1"/>
            <a:r>
              <a:rPr lang="fr-FR" dirty="0"/>
              <a:t>les mouvements de population</a:t>
            </a:r>
          </a:p>
          <a:p>
            <a:pPr lvl="1"/>
            <a:r>
              <a:rPr lang="fr-FR" dirty="0"/>
              <a:t>les écosystèmes</a:t>
            </a:r>
          </a:p>
          <a:p>
            <a:r>
              <a:rPr lang="fr-FR" dirty="0"/>
              <a:t>Mesures à prendre</a:t>
            </a:r>
          </a:p>
          <a:p>
            <a:pPr lvl="1"/>
            <a:r>
              <a:rPr lang="fr-FR" dirty="0"/>
              <a:t>Echelle globale</a:t>
            </a:r>
          </a:p>
          <a:p>
            <a:pPr lvl="2"/>
            <a:r>
              <a:rPr lang="fr-FR" dirty="0"/>
              <a:t>Réduire les émissions de gaz à effet de serre (accord de Paris 2015 pour contenir le réchauffement moyen en dessous de +2 °C)</a:t>
            </a:r>
          </a:p>
          <a:p>
            <a:pPr lvl="2"/>
            <a:r>
              <a:rPr lang="fr-FR" dirty="0"/>
              <a:t>Valoriser les économies d’énergie</a:t>
            </a:r>
          </a:p>
          <a:p>
            <a:pPr lvl="1"/>
            <a:r>
              <a:rPr lang="fr-FR" dirty="0"/>
              <a:t>Echelle locale (50% à 70% des leviers d’action selon le GIEC)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3788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B4B6C-B641-47C7-9832-C96DF140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BADD3-EF9D-4185-9822-1EC8C1B93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Choix de Kanban</a:t>
            </a:r>
          </a:p>
          <a:p>
            <a:pPr lvl="1"/>
            <a:r>
              <a:rPr lang="fr-FR" dirty="0"/>
              <a:t>Pas de période limitée mais un flux continu</a:t>
            </a:r>
          </a:p>
          <a:p>
            <a:pPr lvl="1"/>
            <a:r>
              <a:rPr lang="fr-FR" dirty="0"/>
              <a:t>Adapté pour traiter des sujets très différents</a:t>
            </a:r>
          </a:p>
          <a:p>
            <a:pPr lvl="1"/>
            <a:r>
              <a:rPr lang="fr-FR" dirty="0"/>
              <a:t>Flexibilité pour la répartition des tâches</a:t>
            </a:r>
          </a:p>
          <a:p>
            <a:pPr lvl="1"/>
            <a:r>
              <a:rPr lang="fr-FR" dirty="0"/>
              <a:t>Réactivité accrue aux changements et demandes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Mise en place du tableau Trello associé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04936-9901-45ED-9511-EDCF1F68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610" y="4089801"/>
            <a:ext cx="5288881" cy="20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50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2A261-B66D-4A03-AAB0-0A56828CA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 et avancement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00B152-894F-4418-A6E2-BC0CDFBD5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755" y="1799705"/>
            <a:ext cx="9998490" cy="4480956"/>
          </a:xfrm>
        </p:spPr>
      </p:pic>
    </p:spTree>
    <p:extLst>
      <p:ext uri="{BB962C8B-B14F-4D97-AF65-F5344CB8AC3E}">
        <p14:creationId xmlns:p14="http://schemas.microsoft.com/office/powerpoint/2010/main" val="1498047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498A8-2DC3-49CA-8BD7-3B95A66D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Contribution de l’équipe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5D8AF1-71B9-4220-B2BC-F8AC62322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6306" y="1783532"/>
            <a:ext cx="5039388" cy="4621227"/>
          </a:xfrm>
        </p:spPr>
      </p:pic>
    </p:spTree>
    <p:extLst>
      <p:ext uri="{BB962C8B-B14F-4D97-AF65-F5344CB8AC3E}">
        <p14:creationId xmlns:p14="http://schemas.microsoft.com/office/powerpoint/2010/main" val="3079730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5315-D39D-4E22-9341-5C6B47903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Ouverture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0FC02-CDE7-4100-A0CA-ACECB950C9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Possibilités d’extension</a:t>
            </a:r>
          </a:p>
        </p:txBody>
      </p:sp>
    </p:spTree>
    <p:extLst>
      <p:ext uri="{BB962C8B-B14F-4D97-AF65-F5344CB8AC3E}">
        <p14:creationId xmlns:p14="http://schemas.microsoft.com/office/powerpoint/2010/main" val="1326352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A80D-45DB-4B9F-B135-EE6EA737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Prolongements délicats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77C83-BED9-4642-8184-58B99B8A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Faire correspondre l’inventaire des collecteurs avec les étiquettes des différents jeux de donnés (sans standardisation)</a:t>
            </a:r>
          </a:p>
          <a:p>
            <a:r>
              <a:rPr lang="fr-FR" dirty="0"/>
              <a:t>Intégrer des nouveaux jeux de données pour développer l’analyse</a:t>
            </a:r>
          </a:p>
          <a:p>
            <a:pPr lvl="1"/>
            <a:r>
              <a:rPr lang="fr-FR" dirty="0"/>
              <a:t>Données générales de l’INSEE (en particulier </a:t>
            </a:r>
            <a:r>
              <a:rPr lang="fr-FR"/>
              <a:t>celles carroyées</a:t>
            </a:r>
            <a:r>
              <a:rPr lang="fr-FR" dirty="0"/>
              <a:t>) pour établir des dépendances avec les données démographiques (densité de population, familles nombreuses, niveaux de vie…)</a:t>
            </a:r>
          </a:p>
          <a:p>
            <a:pPr lvl="1"/>
            <a:r>
              <a:rPr lang="fr-FR" dirty="0"/>
              <a:t>Données SIRENE pour mieux mesurer l’incidence de chaque secteur d’activité</a:t>
            </a:r>
          </a:p>
          <a:p>
            <a:pPr lvl="1"/>
            <a:r>
              <a:rPr lang="fr-FR" dirty="0"/>
              <a:t>Données météorologiques</a:t>
            </a:r>
          </a:p>
        </p:txBody>
      </p:sp>
    </p:spTree>
    <p:extLst>
      <p:ext uri="{BB962C8B-B14F-4D97-AF65-F5344CB8AC3E}">
        <p14:creationId xmlns:p14="http://schemas.microsoft.com/office/powerpoint/2010/main" val="410668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D83-5451-4C10-AFA6-35FF6D28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Prolongements envisageables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3B3-C7B5-4300-821A-AFCC1E2D4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10162308" cy="4038600"/>
          </a:xfrm>
        </p:spPr>
        <p:txBody>
          <a:bodyPr/>
          <a:lstStyle/>
          <a:p>
            <a:r>
              <a:rPr lang="fr-FR" dirty="0"/>
              <a:t>Dans le cadre d’une formation Simplon Dev Web</a:t>
            </a:r>
          </a:p>
          <a:p>
            <a:pPr marL="45720" indent="0">
              <a:buNone/>
            </a:pPr>
            <a:endParaRPr lang="fr-FR" dirty="0"/>
          </a:p>
          <a:p>
            <a:pPr lvl="1"/>
            <a:r>
              <a:rPr lang="fr-FR" dirty="0"/>
              <a:t>Améliorer la carte en travaillant directement avec Leaflet.js</a:t>
            </a:r>
          </a:p>
          <a:p>
            <a:pPr lvl="2"/>
            <a:r>
              <a:rPr lang="fr-FR" dirty="0"/>
              <a:t>Rajouter des couches/vues/filtres supplémentaires</a:t>
            </a:r>
          </a:p>
          <a:p>
            <a:pPr lvl="2"/>
            <a:r>
              <a:rPr lang="fr-FR" dirty="0"/>
              <a:t>Travailler son interactivité</a:t>
            </a:r>
          </a:p>
          <a:p>
            <a:pPr lvl="1"/>
            <a:r>
              <a:rPr lang="fr-FR" dirty="0"/>
              <a:t>Transformer le tableau de bord en service</a:t>
            </a:r>
          </a:p>
          <a:p>
            <a:pPr lvl="1"/>
            <a:r>
              <a:rPr lang="fr-FR" dirty="0"/>
              <a:t>Créer une API</a:t>
            </a:r>
          </a:p>
        </p:txBody>
      </p:sp>
    </p:spTree>
    <p:extLst>
      <p:ext uri="{BB962C8B-B14F-4D97-AF65-F5344CB8AC3E}">
        <p14:creationId xmlns:p14="http://schemas.microsoft.com/office/powerpoint/2010/main" val="3723675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D83-5451-4C10-AFA6-35FF6D28E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Prolongements envisageables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3B3-C7B5-4300-821A-AFCC1E2D4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516584" cy="4038600"/>
          </a:xfrm>
        </p:spPr>
        <p:txBody>
          <a:bodyPr/>
          <a:lstStyle/>
          <a:p>
            <a:r>
              <a:rPr lang="fr-FR" dirty="0"/>
              <a:t>Dans le cadre d’une formation Simplon IA</a:t>
            </a:r>
          </a:p>
          <a:p>
            <a:pPr marL="45720" indent="0">
              <a:buNone/>
            </a:pPr>
            <a:endParaRPr lang="fr-FR" dirty="0"/>
          </a:p>
          <a:p>
            <a:pPr lvl="1"/>
            <a:r>
              <a:rPr lang="fr-FR" dirty="0"/>
              <a:t>Définir les facteurs principaux d'utilisation des collecteurs </a:t>
            </a:r>
          </a:p>
          <a:p>
            <a:pPr lvl="1"/>
            <a:r>
              <a:rPr lang="fr-FR" dirty="0"/>
              <a:t>Définir les types d'usager (et les profils associés)</a:t>
            </a:r>
          </a:p>
          <a:p>
            <a:pPr lvl="1"/>
            <a:r>
              <a:rPr lang="fr-FR" dirty="0"/>
              <a:t>Définir les groupes de collecteurs</a:t>
            </a:r>
          </a:p>
          <a:p>
            <a:pPr lvl="2"/>
            <a:r>
              <a:rPr lang="fr-FR" dirty="0"/>
              <a:t>Peut amener à définir de nouveaux traits (par utilisation, remplissage, localisation…)</a:t>
            </a:r>
          </a:p>
          <a:p>
            <a:pPr lvl="1"/>
            <a:r>
              <a:rPr lang="fr-FR" dirty="0"/>
              <a:t>Détecter et prévoir l'utilisation des collecteurs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1050A9-8B97-4F47-BC28-16F9D97C83D2}"/>
              </a:ext>
            </a:extLst>
          </p:cNvPr>
          <p:cNvSpPr txBox="1">
            <a:spLocks/>
          </p:cNvSpPr>
          <p:nvPr/>
        </p:nvSpPr>
        <p:spPr>
          <a:xfrm>
            <a:off x="8502732" y="2468090"/>
            <a:ext cx="2446317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fr-FR" dirty="0"/>
          </a:p>
          <a:p>
            <a:pPr marL="45720" indent="0">
              <a:buNone/>
            </a:pPr>
            <a:r>
              <a:rPr lang="fr-FR" dirty="0"/>
              <a:t>Analyse PCA</a:t>
            </a:r>
          </a:p>
          <a:p>
            <a:pPr marL="45720" indent="0">
              <a:buNone/>
            </a:pPr>
            <a:r>
              <a:rPr lang="fr-FR" dirty="0"/>
              <a:t>Partition K-</a:t>
            </a:r>
            <a:r>
              <a:rPr lang="fr-FR" dirty="0" err="1"/>
              <a:t>Means</a:t>
            </a:r>
            <a:endParaRPr lang="fr-FR" dirty="0"/>
          </a:p>
          <a:p>
            <a:pPr marL="45720" indent="0">
              <a:buNone/>
            </a:pPr>
            <a:r>
              <a:rPr lang="fr-FR" dirty="0"/>
              <a:t>Partition K-</a:t>
            </a:r>
            <a:r>
              <a:rPr lang="fr-FR" dirty="0" err="1"/>
              <a:t>Means</a:t>
            </a:r>
            <a:endParaRPr lang="fr-FR" dirty="0"/>
          </a:p>
          <a:p>
            <a:pPr marL="45720" indent="0">
              <a:lnSpc>
                <a:spcPct val="250000"/>
              </a:lnSpc>
              <a:buNone/>
            </a:pPr>
            <a:r>
              <a:rPr lang="fr-FR" dirty="0"/>
              <a:t>RNN / LSTM</a:t>
            </a:r>
          </a:p>
          <a:p>
            <a:pPr marL="45720" indent="0">
              <a:buNone/>
            </a:pPr>
            <a:endParaRPr lang="fr-F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E17F6B-1436-4515-AA2A-B0A8E0ECA704}"/>
              </a:ext>
            </a:extLst>
          </p:cNvPr>
          <p:cNvCxnSpPr/>
          <p:nvPr/>
        </p:nvCxnSpPr>
        <p:spPr>
          <a:xfrm>
            <a:off x="7499267" y="3176649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9802ED-19C0-40F8-8E5C-53E52D2911BF}"/>
              </a:ext>
            </a:extLst>
          </p:cNvPr>
          <p:cNvCxnSpPr>
            <a:cxnSpLocks/>
          </p:cNvCxnSpPr>
          <p:nvPr/>
        </p:nvCxnSpPr>
        <p:spPr>
          <a:xfrm>
            <a:off x="7499267" y="3649682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35BA24-3C74-4E8B-A7F2-153B05F36452}"/>
              </a:ext>
            </a:extLst>
          </p:cNvPr>
          <p:cNvCxnSpPr>
            <a:cxnSpLocks/>
          </p:cNvCxnSpPr>
          <p:nvPr/>
        </p:nvCxnSpPr>
        <p:spPr>
          <a:xfrm>
            <a:off x="7499267" y="4100945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70B1BB-24EB-4C82-875D-D1F2A135DF9C}"/>
              </a:ext>
            </a:extLst>
          </p:cNvPr>
          <p:cNvCxnSpPr>
            <a:cxnSpLocks/>
          </p:cNvCxnSpPr>
          <p:nvPr/>
        </p:nvCxnSpPr>
        <p:spPr>
          <a:xfrm>
            <a:off x="7499267" y="4961906"/>
            <a:ext cx="6175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452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3DC42C2-6B58-404C-B339-2C72808A5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81407-D1A6-42DD-AE7A-4FA34ACD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390" y="2095500"/>
            <a:ext cx="5826797" cy="13335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Merci de </a:t>
            </a:r>
            <a:r>
              <a:rPr lang="en-US" dirty="0" err="1">
                <a:solidFill>
                  <a:srgbClr val="FFFFFF"/>
                </a:solidFill>
              </a:rPr>
              <a:t>votre</a:t>
            </a:r>
            <a:r>
              <a:rPr lang="en-US" dirty="0">
                <a:solidFill>
                  <a:srgbClr val="FFFFFF"/>
                </a:solidFill>
              </a:rPr>
              <a:t>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F2A20-8FE1-4EA2-AE83-45314542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79" r="11079"/>
          <a:stretch/>
        </p:blipFill>
        <p:spPr>
          <a:xfrm>
            <a:off x="232860" y="243840"/>
            <a:ext cx="5432443" cy="63779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FF5D4E-7134-4EA4-BA11-FE50F457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66" y="3627522"/>
            <a:ext cx="5038844" cy="2215815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2800" dirty="0">
                <a:solidFill>
                  <a:srgbClr val="FFFFFF"/>
                </a:solidFill>
              </a:rPr>
              <a:t>Anthony JACQUEMIN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F82941-5589-49BF-B6B1-76122B2D0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E368D-9415-4CAF-9C44-63483E86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Conséquences futures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CE6D7-0725-49A6-BA01-2F66D7AD0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5988" y="560805"/>
            <a:ext cx="3994485" cy="57363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58B67-2F96-4B33-B19C-5B4F180DF8EE}"/>
              </a:ext>
            </a:extLst>
          </p:cNvPr>
          <p:cNvSpPr txBox="1"/>
          <p:nvPr/>
        </p:nvSpPr>
        <p:spPr>
          <a:xfrm>
            <a:off x="733926" y="1816608"/>
            <a:ext cx="652031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Changement climatique enclenché jusqu’à 2050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accent1"/>
                </a:solidFill>
              </a:rPr>
              <a:t>Sans initiative forte sur 2020-2030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Réchauffement climatique avec dépassement de 4°C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Accentuation des risques naturels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Diminution des ressources en eau (nappes phréatiques, cours d’eau réduits de 30 à 60 % en été)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Fonte des glaces continue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Hausse du niveau de la mer (52 à 98 cm d’ici 2100)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Perturbations sur différents secteurs économiques (agriculture, tourisme)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1"/>
                </a:solidFill>
              </a:rPr>
              <a:t>Effets sanitaires avec risque de surmortalité (canicules, contaminations, arrivée de nouvelles maladies…) </a:t>
            </a:r>
          </a:p>
        </p:txBody>
      </p:sp>
    </p:spTree>
    <p:extLst>
      <p:ext uri="{BB962C8B-B14F-4D97-AF65-F5344CB8AC3E}">
        <p14:creationId xmlns:p14="http://schemas.microsoft.com/office/powerpoint/2010/main" val="72048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E2E73-7EA8-40A0-85A4-0615D0BE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F60B2-B3EC-4007-A745-5B45D2A33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65960"/>
            <a:ext cx="9872871" cy="4282440"/>
          </a:xfrm>
        </p:spPr>
        <p:txBody>
          <a:bodyPr>
            <a:normAutofit/>
          </a:bodyPr>
          <a:lstStyle/>
          <a:p>
            <a:r>
              <a:rPr lang="fr-FR" dirty="0"/>
              <a:t>Communauté d’Agglomération Cannes Pays de Lérins</a:t>
            </a:r>
          </a:p>
          <a:p>
            <a:r>
              <a:rPr lang="fr-FR" dirty="0"/>
              <a:t>Créée le 1</a:t>
            </a:r>
            <a:r>
              <a:rPr lang="fr-FR" baseline="30000" dirty="0"/>
              <a:t>er</a:t>
            </a:r>
            <a:r>
              <a:rPr lang="fr-FR" dirty="0"/>
              <a:t> janvier 2014 suite à la loi sur la réforme territoriale</a:t>
            </a:r>
          </a:p>
          <a:p>
            <a:r>
              <a:rPr lang="fr-FR" dirty="0"/>
              <a:t>Regroupe 5 villes :</a:t>
            </a:r>
          </a:p>
          <a:p>
            <a:pPr lvl="1"/>
            <a:r>
              <a:rPr lang="fr-FR" dirty="0"/>
              <a:t>Cannes</a:t>
            </a:r>
          </a:p>
          <a:p>
            <a:pPr lvl="1"/>
            <a:r>
              <a:rPr lang="fr-FR" dirty="0"/>
              <a:t>Le Cannet</a:t>
            </a:r>
          </a:p>
          <a:p>
            <a:pPr lvl="1"/>
            <a:r>
              <a:rPr lang="fr-FR" dirty="0"/>
              <a:t>Mandelieu-la-Napoule</a:t>
            </a:r>
          </a:p>
          <a:p>
            <a:pPr lvl="1"/>
            <a:r>
              <a:rPr lang="fr-FR" dirty="0"/>
              <a:t>Mougins </a:t>
            </a:r>
          </a:p>
          <a:p>
            <a:pPr lvl="1"/>
            <a:r>
              <a:rPr lang="fr-FR" dirty="0"/>
              <a:t>Théoule-sur-Mer</a:t>
            </a:r>
          </a:p>
          <a:p>
            <a:r>
              <a:rPr lang="fr-FR" dirty="0"/>
              <a:t>Superficie de 95 km²</a:t>
            </a:r>
          </a:p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agglomération des Alpes-Maritimes avec 160 557 habitants (2017) 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FB6A3-F2AD-4743-9E92-B3E2E321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233" y="425774"/>
            <a:ext cx="2434437" cy="2258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1602A-5118-4917-A684-AA1DC28CB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946" y="3071395"/>
            <a:ext cx="2129076" cy="212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03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7E42-75D9-42EA-BED3-30622508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CACPL et transition écologique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B547F-D524-4BE7-B534-8E1F1714B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Pôle Environnement Cadre de Vie et Transition Énergétique</a:t>
            </a:r>
          </a:p>
          <a:p>
            <a:r>
              <a:rPr lang="fr-FR" dirty="0"/>
              <a:t>Chiffres clés (2019)</a:t>
            </a:r>
          </a:p>
          <a:p>
            <a:pPr lvl="1"/>
            <a:r>
              <a:rPr lang="fr-FR" dirty="0"/>
              <a:t>165 agents</a:t>
            </a:r>
          </a:p>
          <a:p>
            <a:pPr lvl="1"/>
            <a:r>
              <a:rPr lang="fr-FR" dirty="0"/>
              <a:t>14 900 tournées</a:t>
            </a:r>
          </a:p>
          <a:p>
            <a:pPr lvl="1"/>
            <a:r>
              <a:rPr lang="fr-FR" dirty="0"/>
              <a:t>10 679 tonnes d’emballages ménagers recyclables collectées </a:t>
            </a:r>
            <a:br>
              <a:rPr lang="fr-FR" dirty="0"/>
            </a:br>
            <a:r>
              <a:rPr lang="fr-FR" dirty="0"/>
              <a:t>(77 136 t d’ordures ménagères, 5 133 t de verre et 540 t de textiles)</a:t>
            </a:r>
          </a:p>
          <a:p>
            <a:r>
              <a:rPr lang="fr-FR" dirty="0"/>
              <a:t>Lauréate des Trophées Climat Energie en 2019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2DA95-36EC-448E-B20B-F4628AAA5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591" y="4387088"/>
            <a:ext cx="2563368" cy="17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92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430F-B289-4E5A-A82D-723C9E6B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Initiatives avec la 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20E70-B285-49B0-AC30-2FE0B0D8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" y="2057400"/>
            <a:ext cx="7312429" cy="4191000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hlinkClick r:id="rId2"/>
              </a:rPr>
              <a:t>Guide éco-construire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Conçu par le Pays de Grasse</a:t>
            </a:r>
          </a:p>
          <a:p>
            <a:pPr lvl="1"/>
            <a:r>
              <a:rPr lang="fr-FR" dirty="0"/>
              <a:t>Présente les informations et les possibilités de financements en matière de construction ou rénovation de son habitat</a:t>
            </a:r>
          </a:p>
          <a:p>
            <a:r>
              <a:rPr lang="fr-FR" dirty="0" err="1"/>
              <a:t>Wiiiz</a:t>
            </a:r>
            <a:r>
              <a:rPr lang="fr-FR" dirty="0"/>
              <a:t> pour la mobilité électrique</a:t>
            </a:r>
          </a:p>
          <a:p>
            <a:pPr lvl="1"/>
            <a:r>
              <a:rPr lang="fr-FR" dirty="0"/>
              <a:t>avec les agglomérations Sophia Antipolis et Pays de Grasse</a:t>
            </a:r>
          </a:p>
          <a:p>
            <a:pPr lvl="1"/>
            <a:r>
              <a:rPr lang="fr-FR" dirty="0"/>
              <a:t>95 bornes de recharge pour véhicules électriques en 2019</a:t>
            </a:r>
          </a:p>
          <a:p>
            <a:pPr marL="274320" lvl="1" indent="0">
              <a:buNone/>
            </a:pPr>
            <a:r>
              <a:rPr lang="fr-FR" dirty="0"/>
              <a:t>(28 dans la CACPL)</a:t>
            </a:r>
          </a:p>
          <a:p>
            <a:pPr lvl="1"/>
            <a:r>
              <a:rPr lang="fr-FR" dirty="0"/>
              <a:t>7 900 charges et 165 abonnées</a:t>
            </a:r>
          </a:p>
          <a:p>
            <a:r>
              <a:rPr lang="fr-FR" dirty="0"/>
              <a:t>Distribution gratuite de composteurs et formation</a:t>
            </a:r>
          </a:p>
          <a:p>
            <a:pPr lvl="1"/>
            <a:r>
              <a:rPr lang="fr-FR" dirty="0"/>
              <a:t>153 composteurs individuels</a:t>
            </a:r>
          </a:p>
          <a:p>
            <a:pPr lvl="1"/>
            <a:r>
              <a:rPr lang="fr-FR" dirty="0"/>
              <a:t>5 composteurs collectifs en pied d’immeuble et 1 sur voie publique</a:t>
            </a:r>
          </a:p>
          <a:p>
            <a:pPr lvl="1"/>
            <a:r>
              <a:rPr lang="fr-FR" dirty="0"/>
              <a:t>35 lombricomposteurs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DF5F0-1B2F-4F5A-8172-EB8056916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607" y="1287780"/>
            <a:ext cx="1881249" cy="1881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96143B-28B7-4A6B-A92F-7E77542B7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444" y="4952351"/>
            <a:ext cx="3528646" cy="1357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04532F-0F75-4D6B-BCA1-08CB756EF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079" y="3429000"/>
            <a:ext cx="2704947" cy="13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75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430F-B289-4E5A-A82D-723C9E6B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Initiatives de la CACPL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20E70-B285-49B0-AC30-2FE0B0D85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634728" cy="40386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Modernisation du réseau de transport (Palm Express) </a:t>
            </a:r>
          </a:p>
          <a:p>
            <a:r>
              <a:rPr lang="fr-FR" dirty="0"/>
              <a:t>2 nouveaux dispositifs d’accompagnement</a:t>
            </a:r>
          </a:p>
          <a:p>
            <a:pPr lvl="1"/>
            <a:r>
              <a:rPr lang="fr-FR" dirty="0"/>
              <a:t>Opération Programmée d’Amélioration de l’Habitat (OPAH)</a:t>
            </a:r>
          </a:p>
          <a:p>
            <a:pPr lvl="1"/>
            <a:r>
              <a:rPr lang="fr-FR" dirty="0"/>
              <a:t>Programme Opérationnel de Prévention et d’Accompagnement des Copropriétés (POPAC)</a:t>
            </a:r>
          </a:p>
          <a:p>
            <a:r>
              <a:rPr lang="fr-FR" dirty="0"/>
              <a:t>Relais Tri Mobile</a:t>
            </a:r>
          </a:p>
          <a:p>
            <a:pPr lvl="1"/>
            <a:r>
              <a:rPr lang="fr-FR" dirty="0"/>
              <a:t>Service ponctuel de proximité de collecte des petits encombrants, appareils électroménagers (D3E), déchets dangereux…</a:t>
            </a:r>
          </a:p>
          <a:p>
            <a:r>
              <a:rPr lang="fr-FR" dirty="0"/>
              <a:t>Ateliers Objectif Zéro Déchet</a:t>
            </a:r>
          </a:p>
          <a:p>
            <a:pPr lvl="1"/>
            <a:r>
              <a:rPr lang="fr-FR" dirty="0"/>
              <a:t>255 familles accompagnées dans la réduction des déchets</a:t>
            </a:r>
          </a:p>
          <a:p>
            <a:pPr lvl="1"/>
            <a:r>
              <a:rPr lang="fr-FR" dirty="0"/>
              <a:t>saison 3 depuis septembre</a:t>
            </a:r>
          </a:p>
          <a:p>
            <a:r>
              <a:rPr lang="fr-FR" dirty="0" err="1"/>
              <a:t>Cliiink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4FD76-DB44-4F92-AAC0-0D3E65CE9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513" y="4652199"/>
            <a:ext cx="3061034" cy="1152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4FC9BE-FB81-41A1-96B4-F6BE65275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152" y="1668886"/>
            <a:ext cx="2629395" cy="1314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C63587-8B98-41BD-9FF7-FEC1C4EB2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7862" y="3666062"/>
            <a:ext cx="14382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9912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asis">
    <a:dk1>
      <a:srgbClr val="000000"/>
    </a:dk1>
    <a:lt1>
      <a:srgbClr val="FFFFFF"/>
    </a:lt1>
    <a:dk2>
      <a:srgbClr val="565349"/>
    </a:dk2>
    <a:lt2>
      <a:srgbClr val="DDDDDD"/>
    </a:lt2>
    <a:accent1>
      <a:srgbClr val="A6B727"/>
    </a:accent1>
    <a:accent2>
      <a:srgbClr val="DF5327"/>
    </a:accent2>
    <a:accent3>
      <a:srgbClr val="FE9E00"/>
    </a:accent3>
    <a:accent4>
      <a:srgbClr val="418AB3"/>
    </a:accent4>
    <a:accent5>
      <a:srgbClr val="D7D447"/>
    </a:accent5>
    <a:accent6>
      <a:srgbClr val="818183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78ADAB2-5713-4CC8-B21C-AD74ED6A7D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F0D866-2B5B-42FA-BA6C-C5A2A7495C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8D3DDD6-8E74-4DF3-A7C9-6234C7DB3E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6321</TotalTime>
  <Words>1693</Words>
  <Application>Microsoft Office PowerPoint</Application>
  <PresentationFormat>Widescreen</PresentationFormat>
  <Paragraphs>297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Corbel</vt:lpstr>
      <vt:lpstr>Wingdings</vt:lpstr>
      <vt:lpstr>Basis</vt:lpstr>
      <vt:lpstr>Stage Cliiink</vt:lpstr>
      <vt:lpstr>MENU</vt:lpstr>
      <vt:lpstr>CONTEXTE</vt:lpstr>
      <vt:lpstr>Environnement et enjeux</vt:lpstr>
      <vt:lpstr>Conséquences futures</vt:lpstr>
      <vt:lpstr>CACPL</vt:lpstr>
      <vt:lpstr>CACPL et transition écologique</vt:lpstr>
      <vt:lpstr>Initiatives avec la CACPL</vt:lpstr>
      <vt:lpstr>Initiatives de la CACPL</vt:lpstr>
      <vt:lpstr>PowerPoint Presentation</vt:lpstr>
      <vt:lpstr>Cliiink dans la CACPL</vt:lpstr>
      <vt:lpstr>Cliiink dans la CACPL : Initiatives récentes</vt:lpstr>
      <vt:lpstr>Perspectives du stage</vt:lpstr>
      <vt:lpstr>Objet du stage</vt:lpstr>
      <vt:lpstr>Analyse  et  MODELISATION</vt:lpstr>
      <vt:lpstr>Jeu de données initial</vt:lpstr>
      <vt:lpstr>Analyse et traitement</vt:lpstr>
      <vt:lpstr>Modélisation théorique</vt:lpstr>
      <vt:lpstr>Base De Données</vt:lpstr>
      <vt:lpstr>Nouveau jeu de données sur la collecte du verre</vt:lpstr>
      <vt:lpstr>Modélisation théorique</vt:lpstr>
      <vt:lpstr>data visualisation</vt:lpstr>
      <vt:lpstr>Génération de graphiques</vt:lpstr>
      <vt:lpstr>Répartition des collecteurs dans la CACPL</vt:lpstr>
      <vt:lpstr>Nombre de sites de collecteurs dans la CACPL</vt:lpstr>
      <vt:lpstr>Collecte du verre en période normale (2019)</vt:lpstr>
      <vt:lpstr>Collecte du verre en période atypique (2020)</vt:lpstr>
      <vt:lpstr>Evolution de la collecte du verre</vt:lpstr>
      <vt:lpstr>Exemple de collecte du verre par secteur dans une ville (Le Cannet en 2020)</vt:lpstr>
      <vt:lpstr>géovisualisation </vt:lpstr>
      <vt:lpstr>Aperçu </vt:lpstr>
      <vt:lpstr>Folium</vt:lpstr>
      <vt:lpstr>JSON</vt:lpstr>
      <vt:lpstr>GeoJSON</vt:lpstr>
      <vt:lpstr>Amélioration du GeoJSON pour la CACPL</vt:lpstr>
      <vt:lpstr>Fonctionnalités</vt:lpstr>
      <vt:lpstr>Fonctionnalités (2)</vt:lpstr>
      <vt:lpstr>DEMONSTRATION</vt:lpstr>
      <vt:lpstr>Planification et gestion</vt:lpstr>
      <vt:lpstr>Méthode agile</vt:lpstr>
      <vt:lpstr>Planning et avancement</vt:lpstr>
      <vt:lpstr>Contribution de l’équipe</vt:lpstr>
      <vt:lpstr>Ouverture</vt:lpstr>
      <vt:lpstr>Prolongements délicats</vt:lpstr>
      <vt:lpstr>Prolongements envisageables</vt:lpstr>
      <vt:lpstr>Prolongements envisageables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Cliiink</dc:title>
  <dc:creator>Anthony Jacquemin</dc:creator>
  <cp:lastModifiedBy>Anthony Jacquemin</cp:lastModifiedBy>
  <cp:revision>51</cp:revision>
  <dcterms:created xsi:type="dcterms:W3CDTF">2020-10-27T15:20:52Z</dcterms:created>
  <dcterms:modified xsi:type="dcterms:W3CDTF">2021-01-08T07:10:58Z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